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rompt SemiBold"/>
      <p:regular r:id="rId9"/>
      <p:bold r:id="rId10"/>
      <p:italic r:id="rId11"/>
      <p:boldItalic r:id="rId12"/>
    </p:embeddedFont>
    <p:embeddedFont>
      <p:font typeface="Promp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QklBQ8yjOVnKMSGiwkc2C8j+T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mptSemiBold-italic.fntdata"/><Relationship Id="rId10" Type="http://schemas.openxmlformats.org/officeDocument/2006/relationships/font" Target="fonts/PromptSemiBold-bold.fntdata"/><Relationship Id="rId13" Type="http://schemas.openxmlformats.org/officeDocument/2006/relationships/font" Target="fonts/Prompt-regular.fntdata"/><Relationship Id="rId12" Type="http://schemas.openxmlformats.org/officeDocument/2006/relationships/font" Target="fonts/Promp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mptSemiBold-regular.fntdata"/><Relationship Id="rId15" Type="http://schemas.openxmlformats.org/officeDocument/2006/relationships/font" Target="fonts/Prompt-italic.fntdata"/><Relationship Id="rId14" Type="http://schemas.openxmlformats.org/officeDocument/2006/relationships/font" Target="fonts/Prompt-bold.fntdata"/><Relationship Id="rId17" Type="http://customschemas.google.com/relationships/presentationmetadata" Target="metadata"/><Relationship Id="rId16" Type="http://schemas.openxmlformats.org/officeDocument/2006/relationships/font" Target="fonts/Promp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e475af1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14e475af1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>
            <p:ph idx="1" type="body"/>
          </p:nvPr>
        </p:nvSpPr>
        <p:spPr>
          <a:xfrm>
            <a:off x="185025" y="1247725"/>
            <a:ext cx="2193600" cy="3416400"/>
          </a:xfrm>
          <a:prstGeom prst="rect">
            <a:avLst/>
          </a:prstGeom>
          <a:solidFill>
            <a:srgbClr val="003E47"/>
          </a:solidFill>
          <a:ln cap="flat" cmpd="sng" w="9525">
            <a:solidFill>
              <a:srgbClr val="003E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e-CH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S – Strengths</a:t>
            </a:r>
            <a:endParaRPr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Things your company does well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Qualities that separate you from your competitors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Internal resources such as skilled, knowledgeable staff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Tangible assets such as intellectual property, capital, proprietary technologies, etc.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</p:txBody>
      </p:sp>
      <p:sp>
        <p:nvSpPr>
          <p:cNvPr id="55" name="Google Shape;55;p2"/>
          <p:cNvSpPr txBox="1"/>
          <p:nvPr>
            <p:ph idx="1" type="body"/>
          </p:nvPr>
        </p:nvSpPr>
        <p:spPr>
          <a:xfrm>
            <a:off x="2378472" y="1247725"/>
            <a:ext cx="2193600" cy="3416400"/>
          </a:xfrm>
          <a:prstGeom prst="rect">
            <a:avLst/>
          </a:prstGeom>
          <a:solidFill>
            <a:srgbClr val="FFC100"/>
          </a:solidFill>
          <a:ln cap="flat" cmpd="sng" w="9525">
            <a:solidFill>
              <a:srgbClr val="003E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W – Weaknesses</a:t>
            </a:r>
            <a:endParaRPr sz="11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Things your company lacks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Things your competitors do better than you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Resource limitations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Unclear unique selling proposition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56" name="Google Shape;56;p2"/>
          <p:cNvSpPr txBox="1"/>
          <p:nvPr>
            <p:ph idx="1" type="body"/>
          </p:nvPr>
        </p:nvSpPr>
        <p:spPr>
          <a:xfrm>
            <a:off x="4571918" y="1247725"/>
            <a:ext cx="2193600" cy="3416400"/>
          </a:xfrm>
          <a:prstGeom prst="rect">
            <a:avLst/>
          </a:prstGeom>
          <a:solidFill>
            <a:srgbClr val="3575D3"/>
          </a:solidFill>
          <a:ln cap="flat" cmpd="sng" w="9525">
            <a:solidFill>
              <a:srgbClr val="003E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O - Opportunities</a:t>
            </a:r>
            <a:endParaRPr sz="13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Underserved markets for specific products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Few competitors in your area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Emerging needs for your products or services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Press/media coverage of your company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</p:txBody>
      </p:sp>
      <p:sp>
        <p:nvSpPr>
          <p:cNvPr id="57" name="Google Shape;57;p2"/>
          <p:cNvSpPr txBox="1"/>
          <p:nvPr>
            <p:ph idx="1" type="body"/>
          </p:nvPr>
        </p:nvSpPr>
        <p:spPr>
          <a:xfrm>
            <a:off x="6765365" y="1247725"/>
            <a:ext cx="2193600" cy="3416400"/>
          </a:xfrm>
          <a:prstGeom prst="rect">
            <a:avLst/>
          </a:prstGeom>
          <a:solidFill>
            <a:srgbClr val="00A29A"/>
          </a:solidFill>
          <a:ln cap="flat" cmpd="sng" w="9525">
            <a:solidFill>
              <a:srgbClr val="003E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CH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T - Threats</a:t>
            </a:r>
            <a:endParaRPr sz="13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Emerging competitors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Changing regulatory environment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Negative press/media coverage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-298450" lvl="0" marL="457200" rtl="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Prompt SemiBold"/>
              <a:buChar char="●"/>
            </a:pPr>
            <a:r>
              <a:rPr lang="de-CH" sz="1200">
                <a:solidFill>
                  <a:schemeClr val="lt1"/>
                </a:solidFill>
                <a:latin typeface="Prompt SemiBold"/>
                <a:ea typeface="Prompt SemiBold"/>
                <a:cs typeface="Prompt SemiBold"/>
                <a:sym typeface="Prompt SemiBold"/>
              </a:rPr>
              <a:t>Changing customer attitudes toward your company</a:t>
            </a:r>
            <a:endParaRPr sz="1200">
              <a:solidFill>
                <a:schemeClr val="lt1"/>
              </a:solidFill>
              <a:latin typeface="Prompt SemiBold"/>
              <a:ea typeface="Prompt SemiBold"/>
              <a:cs typeface="Prompt SemiBold"/>
              <a:sym typeface="Promp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58" name="Google Shape;58;p2"/>
          <p:cNvSpPr txBox="1"/>
          <p:nvPr/>
        </p:nvSpPr>
        <p:spPr>
          <a:xfrm>
            <a:off x="2217936" y="279320"/>
            <a:ext cx="470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CH" sz="2000" u="none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SWOT Analysis</a:t>
            </a:r>
            <a:r>
              <a:rPr b="1" lang="de-CH" sz="2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 - What it stands for: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3"/>
          <p:cNvCxnSpPr/>
          <p:nvPr/>
        </p:nvCxnSpPr>
        <p:spPr>
          <a:xfrm>
            <a:off x="58293" y="2571750"/>
            <a:ext cx="9027414" cy="0"/>
          </a:xfrm>
          <a:prstGeom prst="straightConnector1">
            <a:avLst/>
          </a:prstGeom>
          <a:noFill/>
          <a:ln cap="flat" cmpd="sng" w="9525">
            <a:solidFill>
              <a:srgbClr val="3575D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3"/>
          <p:cNvCxnSpPr/>
          <p:nvPr/>
        </p:nvCxnSpPr>
        <p:spPr>
          <a:xfrm>
            <a:off x="4594860" y="45720"/>
            <a:ext cx="0" cy="5052060"/>
          </a:xfrm>
          <a:prstGeom prst="straightConnector1">
            <a:avLst/>
          </a:prstGeom>
          <a:noFill/>
          <a:ln cap="flat" cmpd="sng" w="9525">
            <a:solidFill>
              <a:srgbClr val="3575D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5" name="Google Shape;65;p3"/>
          <p:cNvSpPr txBox="1"/>
          <p:nvPr/>
        </p:nvSpPr>
        <p:spPr>
          <a:xfrm>
            <a:off x="4696015" y="88426"/>
            <a:ext cx="424281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1400" u="sng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Weaknesses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66" name="Google Shape;66;p3"/>
          <p:cNvSpPr txBox="1"/>
          <p:nvPr/>
        </p:nvSpPr>
        <p:spPr>
          <a:xfrm>
            <a:off x="205169" y="88427"/>
            <a:ext cx="424281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1400" u="sng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Strengths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67" name="Google Shape;67;p3"/>
          <p:cNvSpPr txBox="1"/>
          <p:nvPr/>
        </p:nvSpPr>
        <p:spPr>
          <a:xfrm>
            <a:off x="205169" y="2669286"/>
            <a:ext cx="424281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u="sng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Opportunities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4696015" y="2665405"/>
            <a:ext cx="424281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1400" u="sng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Threats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4821458" y="396202"/>
            <a:ext cx="3991800" cy="1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Our company has little market presence or reputation.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 have a small staff, with a shallow skills base in many areas.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 are vulnerable to vital staff being sick or leaving.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Our cash flow will be unreliable in the early stages.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205169" y="396203"/>
            <a:ext cx="3991800" cy="21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 are able to respond very quickly as we have no red tape, and no need for higher management approval.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 are able to give really good customer care, as the current small amount of work means we have plenty of time to devote to customers.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Our lead consultant has a strong reputation in the market.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 can change direction quickly if we find that our marketing is not working.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 have low overheads, so we can offer good value to customers.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205169" y="2935043"/>
            <a:ext cx="3991800" cy="1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Our business sector is expanding, with many future opportunities for success.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Local government wants to encourage local businesses.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Our competitors may be slow to adopt new technologies.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4821458" y="2982324"/>
            <a:ext cx="3991800" cy="7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Developments in technology may change this market beyond our ability to adapt.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  <a:p>
            <a:pPr indent="-273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3E47"/>
              </a:buClr>
              <a:buSzPts val="700"/>
              <a:buChar char="●"/>
            </a:pPr>
            <a:r>
              <a:rPr i="1" lang="de-CH" sz="1000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A small change in the focus of a large competitor might wipe out any market position we achieve.</a:t>
            </a:r>
            <a:endParaRPr i="1" sz="1000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3868500" y="-75150"/>
            <a:ext cx="1380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200">
                <a:solidFill>
                  <a:srgbClr val="FF0000"/>
                </a:solidFill>
                <a:highlight>
                  <a:schemeClr val="lt1"/>
                </a:highlight>
                <a:latin typeface="Prompt"/>
                <a:ea typeface="Prompt"/>
                <a:cs typeface="Prompt"/>
                <a:sym typeface="Prompt"/>
              </a:rPr>
              <a:t>Exemple</a:t>
            </a:r>
            <a:endParaRPr sz="2200">
              <a:solidFill>
                <a:srgbClr val="FF0000"/>
              </a:solidFill>
              <a:highlight>
                <a:schemeClr val="lt1"/>
              </a:highlight>
              <a:latin typeface="Prompt"/>
              <a:ea typeface="Prompt"/>
              <a:cs typeface="Prompt"/>
              <a:sym typeface="Promp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oogle Shape;78;g14e475af173_0_0"/>
          <p:cNvCxnSpPr/>
          <p:nvPr/>
        </p:nvCxnSpPr>
        <p:spPr>
          <a:xfrm>
            <a:off x="58293" y="2571750"/>
            <a:ext cx="9027300" cy="0"/>
          </a:xfrm>
          <a:prstGeom prst="straightConnector1">
            <a:avLst/>
          </a:prstGeom>
          <a:noFill/>
          <a:ln cap="flat" cmpd="sng" w="9525">
            <a:solidFill>
              <a:srgbClr val="3575D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9" name="Google Shape;79;g14e475af173_0_0"/>
          <p:cNvCxnSpPr/>
          <p:nvPr/>
        </p:nvCxnSpPr>
        <p:spPr>
          <a:xfrm>
            <a:off x="4594860" y="45720"/>
            <a:ext cx="0" cy="5052000"/>
          </a:xfrm>
          <a:prstGeom prst="straightConnector1">
            <a:avLst/>
          </a:prstGeom>
          <a:noFill/>
          <a:ln cap="flat" cmpd="sng" w="9525">
            <a:solidFill>
              <a:srgbClr val="3575D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0" name="Google Shape;80;g14e475af173_0_0"/>
          <p:cNvSpPr txBox="1"/>
          <p:nvPr/>
        </p:nvSpPr>
        <p:spPr>
          <a:xfrm>
            <a:off x="4696015" y="88426"/>
            <a:ext cx="424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1400" u="sng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Weaknesses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81" name="Google Shape;81;g14e475af173_0_0"/>
          <p:cNvSpPr txBox="1"/>
          <p:nvPr/>
        </p:nvSpPr>
        <p:spPr>
          <a:xfrm>
            <a:off x="205169" y="88427"/>
            <a:ext cx="424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1400" u="sng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Strengths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82" name="Google Shape;82;g14e475af173_0_0"/>
          <p:cNvSpPr txBox="1"/>
          <p:nvPr/>
        </p:nvSpPr>
        <p:spPr>
          <a:xfrm>
            <a:off x="205169" y="2669286"/>
            <a:ext cx="424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CH" u="sng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Opportunities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83" name="Google Shape;83;g14e475af173_0_0"/>
          <p:cNvSpPr txBox="1"/>
          <p:nvPr/>
        </p:nvSpPr>
        <p:spPr>
          <a:xfrm>
            <a:off x="4696015" y="2665405"/>
            <a:ext cx="424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1400" u="sng" cap="none" strike="noStrike">
                <a:solidFill>
                  <a:srgbClr val="003E47"/>
                </a:solidFill>
                <a:latin typeface="Prompt"/>
                <a:ea typeface="Prompt"/>
                <a:cs typeface="Prompt"/>
                <a:sym typeface="Prompt"/>
              </a:rPr>
              <a:t>Threats</a:t>
            </a:r>
            <a:endParaRPr b="0" i="0" sz="1400" u="sng" cap="none" strike="noStrike">
              <a:solidFill>
                <a:srgbClr val="003E47"/>
              </a:solidFill>
              <a:latin typeface="Prompt"/>
              <a:ea typeface="Prompt"/>
              <a:cs typeface="Prompt"/>
              <a:sym typeface="Prompt"/>
            </a:endParaRPr>
          </a:p>
        </p:txBody>
      </p:sp>
      <p:sp>
        <p:nvSpPr>
          <p:cNvPr id="84" name="Google Shape;84;g14e475af173_0_0"/>
          <p:cNvSpPr txBox="1"/>
          <p:nvPr/>
        </p:nvSpPr>
        <p:spPr>
          <a:xfrm>
            <a:off x="4821458" y="396202"/>
            <a:ext cx="39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1400" u="none" cap="none" strike="noStrike">
                <a:solidFill>
                  <a:srgbClr val="7F7F7F"/>
                </a:solidFill>
                <a:latin typeface="Prompt"/>
                <a:ea typeface="Prompt"/>
                <a:cs typeface="Prompt"/>
                <a:sym typeface="Prompt"/>
              </a:rPr>
              <a:t>To be filled out</a:t>
            </a:r>
            <a:endParaRPr/>
          </a:p>
        </p:txBody>
      </p:sp>
      <p:sp>
        <p:nvSpPr>
          <p:cNvPr id="85" name="Google Shape;85;g14e475af173_0_0"/>
          <p:cNvSpPr txBox="1"/>
          <p:nvPr/>
        </p:nvSpPr>
        <p:spPr>
          <a:xfrm>
            <a:off x="205169" y="396203"/>
            <a:ext cx="39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1400" u="none" cap="none" strike="noStrike">
                <a:solidFill>
                  <a:srgbClr val="7F7F7F"/>
                </a:solidFill>
                <a:latin typeface="Prompt"/>
                <a:ea typeface="Prompt"/>
                <a:cs typeface="Prompt"/>
                <a:sym typeface="Prompt"/>
              </a:rPr>
              <a:t>To be filled out</a:t>
            </a:r>
            <a:endParaRPr/>
          </a:p>
        </p:txBody>
      </p:sp>
      <p:sp>
        <p:nvSpPr>
          <p:cNvPr id="86" name="Google Shape;86;g14e475af173_0_0"/>
          <p:cNvSpPr txBox="1"/>
          <p:nvPr/>
        </p:nvSpPr>
        <p:spPr>
          <a:xfrm>
            <a:off x="205169" y="2935043"/>
            <a:ext cx="39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1400" u="none" cap="none" strike="noStrike">
                <a:solidFill>
                  <a:srgbClr val="7F7F7F"/>
                </a:solidFill>
                <a:latin typeface="Prompt"/>
                <a:ea typeface="Prompt"/>
                <a:cs typeface="Prompt"/>
                <a:sym typeface="Prompt"/>
              </a:rPr>
              <a:t>To be filled out</a:t>
            </a:r>
            <a:endParaRPr/>
          </a:p>
        </p:txBody>
      </p:sp>
      <p:sp>
        <p:nvSpPr>
          <p:cNvPr id="87" name="Google Shape;87;g14e475af173_0_0"/>
          <p:cNvSpPr txBox="1"/>
          <p:nvPr/>
        </p:nvSpPr>
        <p:spPr>
          <a:xfrm>
            <a:off x="4821458" y="2982324"/>
            <a:ext cx="39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e-CH" sz="1400" u="none" cap="none" strike="noStrike">
                <a:solidFill>
                  <a:srgbClr val="7F7F7F"/>
                </a:solidFill>
                <a:latin typeface="Prompt"/>
                <a:ea typeface="Prompt"/>
                <a:cs typeface="Prompt"/>
                <a:sym typeface="Prompt"/>
              </a:rPr>
              <a:t>To be filled out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